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444" r:id="rId2"/>
    <p:sldId id="256" r:id="rId3"/>
    <p:sldId id="445" r:id="rId4"/>
    <p:sldId id="447" r:id="rId5"/>
    <p:sldId id="448" r:id="rId6"/>
    <p:sldId id="44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22" autoAdjust="0"/>
  </p:normalViewPr>
  <p:slideViewPr>
    <p:cSldViewPr snapToGrid="0">
      <p:cViewPr varScale="1">
        <p:scale>
          <a:sx n="142" d="100"/>
          <a:sy n="142" d="100"/>
        </p:scale>
        <p:origin x="8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FAEC4-7CEA-45EF-AA3A-1CB040FC079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CB1B-978D-45EB-9328-D2CAA75D6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3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https://www.youtube.com/watch?v=xsoMcw4upjs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F0FA5-F361-42C6-A5B4-B26ADF0775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2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4D58-B1C3-034D-3D70-C0BBD0ECF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8AAAF-291D-6329-3A64-6A46A980C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61F3B-4572-F437-74C6-CC0FB592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0FEBC-65F3-5485-3961-5C456ADF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9C710-06EF-ADF9-2F8B-C8A5D71F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9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F4E6-42D2-7783-DBC7-24010586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9E834-AB26-1F6E-C0A6-67F0415E5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EEE3F-3C90-5370-63FC-1768D994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39DEE-9E8D-2A3A-FE03-728CAA03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B7721-2E77-D264-C951-2A3969BF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6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B4F9F-93BD-01E4-5413-75DAEA1C8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B5CF7-C00F-5FCA-D310-ECC345F1D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6082-116E-26FD-CFB1-5320D694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FB929-FBA2-934E-AE12-DA3EE8DA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8CA67-A715-4C5B-5CE7-FF021AC6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97F8-6BBC-C5E8-9645-27DD46A3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ED95-07E6-91D7-9DA3-AC11E107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2F52-54E6-BF85-D714-D24AF712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B148-0794-C37D-56C8-76FB677F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B48F2-6256-FA89-5639-F5EC524A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B28D-05FB-3DE0-1538-55428E43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F8283-99AD-72A6-8501-661F4D17B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447F4-088C-C3D6-2DF7-A060C710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E973-84FA-8CF8-B761-EDB011B5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8F28-5FCE-1E6F-CDCC-683A3165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4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A105-226D-4BF3-D6A7-3A9DF034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7BE8E-3C9A-5DDB-BE96-4F8C3B618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AFB15-3858-3B7C-E612-B88871F0C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C52C8-089D-0583-E4E6-E45A26F1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756D5-2E84-A969-7F2F-F430A30B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C0148-E673-9399-6B97-31F1D5D8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2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240B-364A-2B60-39D6-D2E05CE5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6DF35-FF08-9B41-EBB4-352B80B1C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F4C17-96E4-F884-7601-8340A15F3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821BD-0504-63BE-EA71-95AFD556F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D51E9-46C5-A9E2-D4F7-09F02F6AE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5346ED-3FE7-BB82-17D1-C58E7BF4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8B49B-DDCB-BAAD-E859-F77CF9A4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D71D8-71C8-CD94-8E97-4706511F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BBB2-47DD-F55E-250E-77712FEB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F055D-422F-0A09-D1F3-EE5F19F9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29640-D7C1-1089-DC8F-6144C275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84464-314E-DDDE-566A-295E4D99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A63D5-0E7A-EB3F-AB0E-D9425591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B565D-3ECC-1D46-6BE5-10806BEA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80F04-6917-7211-9C69-B69F2965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0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E455-DF41-8ED1-157D-19A31D03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FC63F-8F20-DBCE-922B-AFFECCDC0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DC938-5F8E-8229-B84D-47C20430D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A3F78-48BD-C213-DB0F-82C279B2F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208C0-FD61-CCEC-B475-56C83B14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D7C2C-1B31-017B-6FBA-B6BCC252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5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1225-801C-076A-5AC5-F371D265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413C0-D5D2-5431-BBCE-FC3EAFF5D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343F8-16E1-C6AB-EB29-361CB9939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43668-8197-77BD-520C-8BBA640F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02B0B-50F8-6F3D-C07E-121DC8D7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31A17-4E58-6AE1-F971-71DDA306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8AA77-FE37-5353-4253-7AA4A2E6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ADA62-78DC-206D-415F-2BA70B314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9828E-B5BD-F66F-8ADF-88B4ECF4A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9BD86D-7F66-484B-98A7-8430416D892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2C16C-8177-D2B3-342E-64083ED51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B2196-55B9-DF81-2692-205D97124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22097A-B5FD-4515-B13C-FF0599153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2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.earthdata.nasa.gov/search?q=GED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wn4889/GEDI-biodiversity/tree/main" TargetMode="External"/><Relationship Id="rId2" Type="http://schemas.openxmlformats.org/officeDocument/2006/relationships/hyperlink" Target="https://drive.google.com/drive/folders/19GHMiaqUTl-lrOSSVgTFtprwAM-_0WBO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913B2A-1B25-FC10-BC39-8306E2FE40E3}"/>
              </a:ext>
            </a:extLst>
          </p:cNvPr>
          <p:cNvSpPr txBox="1"/>
          <p:nvPr/>
        </p:nvSpPr>
        <p:spPr>
          <a:xfrm>
            <a:off x="0" y="118782"/>
            <a:ext cx="67341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NASA’s Global Ecosystem Dynamic Investigation </a:t>
            </a:r>
          </a:p>
          <a:p>
            <a:r>
              <a:rPr 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(GEDI)</a:t>
            </a:r>
            <a:endParaRPr lang="en-US" sz="2400" b="1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A map of a field with colorful circles&#10;&#10;Description automatically generated with medium confidence">
            <a:extLst>
              <a:ext uri="{FF2B5EF4-FFF2-40B4-BE49-F238E27FC236}">
                <a16:creationId xmlns:a16="http://schemas.microsoft.com/office/drawing/2014/main" id="{8E882DCD-9AA8-87DF-5EB7-04A5420DA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" b="11728"/>
          <a:stretch/>
        </p:blipFill>
        <p:spPr bwMode="auto">
          <a:xfrm>
            <a:off x="7116256" y="2947001"/>
            <a:ext cx="5178954" cy="3975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FDA3F1-AA95-2FFB-7038-4DABDEA5B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" t="4050" r="1330" b="2015"/>
          <a:stretch/>
        </p:blipFill>
        <p:spPr>
          <a:xfrm>
            <a:off x="7116256" y="-40718"/>
            <a:ext cx="5172960" cy="304464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E98212B-E1CA-C16E-ED3A-3743B986A797}"/>
              </a:ext>
            </a:extLst>
          </p:cNvPr>
          <p:cNvSpPr/>
          <p:nvPr/>
        </p:nvSpPr>
        <p:spPr>
          <a:xfrm rot="16728555">
            <a:off x="10362946" y="3295816"/>
            <a:ext cx="1529278" cy="2229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F5EB2051-ADB0-8EC6-FBDD-67011818CEF8}"/>
              </a:ext>
            </a:extLst>
          </p:cNvPr>
          <p:cNvSpPr/>
          <p:nvPr/>
        </p:nvSpPr>
        <p:spPr>
          <a:xfrm rot="19087259">
            <a:off x="10118346" y="3016357"/>
            <a:ext cx="154811" cy="1304400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35F44-87BE-E9E4-3389-EB64F5E0B579}"/>
              </a:ext>
            </a:extLst>
          </p:cNvPr>
          <p:cNvSpPr txBox="1"/>
          <p:nvPr/>
        </p:nvSpPr>
        <p:spPr>
          <a:xfrm rot="2832812">
            <a:off x="9887557" y="3316661"/>
            <a:ext cx="1081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600 m</a:t>
            </a:r>
            <a:endParaRPr lang="en-US" sz="2400" b="1">
              <a:effectLst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C947312E-D333-05CF-4C4E-F7C3680A0C78}"/>
              </a:ext>
            </a:extLst>
          </p:cNvPr>
          <p:cNvSpPr/>
          <p:nvPr/>
        </p:nvSpPr>
        <p:spPr>
          <a:xfrm rot="4417125">
            <a:off x="8009142" y="5086330"/>
            <a:ext cx="173772" cy="869293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E0C4C-F1F7-7672-B4F3-62A9BFB78DC4}"/>
              </a:ext>
            </a:extLst>
          </p:cNvPr>
          <p:cNvSpPr txBox="1"/>
          <p:nvPr/>
        </p:nvSpPr>
        <p:spPr>
          <a:xfrm rot="20545132">
            <a:off x="7774647" y="5431254"/>
            <a:ext cx="1081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25 m</a:t>
            </a:r>
            <a:endParaRPr lang="en-US" sz="2400" b="1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D802A25A-9B41-5455-D6B2-9519B8C65C8F}"/>
              </a:ext>
            </a:extLst>
          </p:cNvPr>
          <p:cNvSpPr/>
          <p:nvPr/>
        </p:nvSpPr>
        <p:spPr>
          <a:xfrm rot="4502674">
            <a:off x="10270264" y="4123246"/>
            <a:ext cx="181110" cy="1482855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25547-993F-FDA4-2DF8-0239E14D7010}"/>
              </a:ext>
            </a:extLst>
          </p:cNvPr>
          <p:cNvSpPr txBox="1"/>
          <p:nvPr/>
        </p:nvSpPr>
        <p:spPr>
          <a:xfrm rot="20671986">
            <a:off x="10077626" y="4801553"/>
            <a:ext cx="836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60 m</a:t>
            </a:r>
            <a:endParaRPr lang="en-US" sz="2400" b="1">
              <a:effectLst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20EE6-C5FC-5BAA-703D-EF131BFA9295}"/>
              </a:ext>
            </a:extLst>
          </p:cNvPr>
          <p:cNvSpPr txBox="1"/>
          <p:nvPr/>
        </p:nvSpPr>
        <p:spPr>
          <a:xfrm>
            <a:off x="0" y="996836"/>
            <a:ext cx="72468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GEDI produces the first high resolution laser ranging observations of the 3D structure of the Earth.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GEDI instrument design, algorithm calibration and validation were focused on the measurement of tall, dense tropical and temperate &amp; tropical forests, not savannas.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940F5B-1978-F11D-2D9C-5F081D83C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92" y="2728913"/>
            <a:ext cx="6037377" cy="4174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A55F5C-9F40-D571-FAEF-38673B25FC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365" b="2036"/>
          <a:stretch/>
        </p:blipFill>
        <p:spPr>
          <a:xfrm>
            <a:off x="-148779" y="4078593"/>
            <a:ext cx="2079059" cy="189757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3188D84-D493-9CD8-074B-81DC27680AAD}"/>
              </a:ext>
            </a:extLst>
          </p:cNvPr>
          <p:cNvSpPr/>
          <p:nvPr/>
        </p:nvSpPr>
        <p:spPr>
          <a:xfrm rot="1713695">
            <a:off x="1047461" y="5055268"/>
            <a:ext cx="1052019" cy="15682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56B99B8-6372-8B16-027C-34BA08C2B7D1}"/>
              </a:ext>
            </a:extLst>
          </p:cNvPr>
          <p:cNvSpPr/>
          <p:nvPr/>
        </p:nvSpPr>
        <p:spPr>
          <a:xfrm rot="172852">
            <a:off x="7133113" y="5199393"/>
            <a:ext cx="362831" cy="1577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F6CB78D-FAC1-C420-9F84-93C8212FE47C}"/>
              </a:ext>
            </a:extLst>
          </p:cNvPr>
          <p:cNvSpPr/>
          <p:nvPr/>
        </p:nvSpPr>
        <p:spPr>
          <a:xfrm rot="19035372" flipV="1">
            <a:off x="6012791" y="4173223"/>
            <a:ext cx="3054486" cy="1922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F6E81-600A-4B26-154F-13A044E942D0}"/>
              </a:ext>
            </a:extLst>
          </p:cNvPr>
          <p:cNvSpPr txBox="1"/>
          <p:nvPr/>
        </p:nvSpPr>
        <p:spPr>
          <a:xfrm>
            <a:off x="9837848" y="62984"/>
            <a:ext cx="2457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>
                <a:latin typeface="Times New Roman" panose="02020603050405020304" pitchFamily="18" charset="0"/>
              </a:rPr>
              <a:t>Dubayah et al., 2020</a:t>
            </a:r>
            <a:endParaRPr lang="en-US" b="1"/>
          </a:p>
        </p:txBody>
      </p:sp>
      <p:pic>
        <p:nvPicPr>
          <p:cNvPr id="5" name="Picture 4" descr="Descarga de datos LiDAR GEDI mundiales - Gis&amp;Beers">
            <a:extLst>
              <a:ext uri="{FF2B5EF4-FFF2-40B4-BE49-F238E27FC236}">
                <a16:creationId xmlns:a16="http://schemas.microsoft.com/office/drawing/2014/main" id="{FCCF1A8D-9522-8F49-7652-FE59A4FA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68" y="5970866"/>
            <a:ext cx="1780966" cy="93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35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3E78CB-B5B1-AC38-83F5-8EFB330FF594}"/>
              </a:ext>
            </a:extLst>
          </p:cNvPr>
          <p:cNvSpPr txBox="1"/>
          <p:nvPr/>
        </p:nvSpPr>
        <p:spPr>
          <a:xfrm>
            <a:off x="334188" y="269064"/>
            <a:ext cx="7836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GEDI over BDFFP biodiversity sites</a:t>
            </a:r>
            <a:endParaRPr lang="en-US" sz="2400" b="1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A071A-B71E-263F-279B-5522E58AA0DE}"/>
              </a:ext>
            </a:extLst>
          </p:cNvPr>
          <p:cNvSpPr txBox="1"/>
          <p:nvPr/>
        </p:nvSpPr>
        <p:spPr>
          <a:xfrm>
            <a:off x="9008677" y="301390"/>
            <a:ext cx="2722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GEDI sample size: ~47,000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254C3-D766-03EE-6BA7-B2071434A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88" y="1104619"/>
            <a:ext cx="9848850" cy="5267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D99E23-78F1-221D-BEF1-EA8D003A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2" y="1104619"/>
            <a:ext cx="2119583" cy="1753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654F8-4528-000F-7146-2FEC060E7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" y="3501293"/>
            <a:ext cx="2119583" cy="2062927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1407FFC6-682D-8DEE-9104-FAAE8DDA9B10}"/>
              </a:ext>
            </a:extLst>
          </p:cNvPr>
          <p:cNvSpPr/>
          <p:nvPr/>
        </p:nvSpPr>
        <p:spPr>
          <a:xfrm rot="6067855">
            <a:off x="2462557" y="1572394"/>
            <a:ext cx="268941" cy="102099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9CE0A84-8B5C-F3F4-2CA7-291691ABEF66}"/>
              </a:ext>
            </a:extLst>
          </p:cNvPr>
          <p:cNvSpPr/>
          <p:nvPr/>
        </p:nvSpPr>
        <p:spPr>
          <a:xfrm>
            <a:off x="1502139" y="2454089"/>
            <a:ext cx="268941" cy="114299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35BE-8BF3-33A0-FC1A-A2A01E43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" y="-105521"/>
            <a:ext cx="10515600" cy="1325563"/>
          </a:xfrm>
        </p:spPr>
        <p:txBody>
          <a:bodyPr/>
          <a:lstStyle/>
          <a:p>
            <a:r>
              <a:rPr lang="en-US" dirty="0"/>
              <a:t>GEDI data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3622-51FB-2568-6B04-795A9797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81" y="1117085"/>
            <a:ext cx="11062447" cy="54719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availability: Apr 2019- Jan 2023</a:t>
            </a:r>
          </a:p>
          <a:p>
            <a:r>
              <a:rPr lang="en-US" dirty="0"/>
              <a:t>Spatial coverage: 51.6 degree N &amp; S</a:t>
            </a:r>
          </a:p>
          <a:p>
            <a:r>
              <a:rPr lang="en-US" dirty="0"/>
              <a:t>Data format: </a:t>
            </a:r>
            <a:r>
              <a:rPr lang="it-IT" dirty="0"/>
              <a:t>HDF5 (Hierarchical Data Format version 5)</a:t>
            </a:r>
          </a:p>
          <a:p>
            <a:r>
              <a:rPr lang="it-IT" dirty="0"/>
              <a:t>Download: </a:t>
            </a:r>
            <a:r>
              <a:rPr lang="it-IT" dirty="0">
                <a:hlinkClick r:id="rId2"/>
              </a:rPr>
              <a:t>https://search.earthdata.nasa.gov/search?q=GEDI</a:t>
            </a:r>
            <a:endParaRPr lang="it-IT" dirty="0"/>
          </a:p>
          <a:p>
            <a:r>
              <a:rPr lang="en-US" dirty="0"/>
              <a:t>GEDI datasets:</a:t>
            </a:r>
          </a:p>
          <a:p>
            <a:pPr lvl="1"/>
            <a:r>
              <a:rPr lang="en-US" dirty="0"/>
              <a:t>GEDI L1B - Geolocated Waveforms: Full waveform lidar return data, georeferenced at each footprint</a:t>
            </a:r>
          </a:p>
          <a:p>
            <a:pPr lvl="1"/>
            <a:r>
              <a:rPr lang="en-US" b="1" dirty="0"/>
              <a:t>GEDI L2A </a:t>
            </a:r>
            <a:r>
              <a:rPr lang="en-US" dirty="0"/>
              <a:t>- Canopy Height &amp; Ground Elevation: Metrics such as canopy top height, ground elevation, and waveform-derived parameters</a:t>
            </a:r>
          </a:p>
          <a:p>
            <a:pPr lvl="1"/>
            <a:r>
              <a:rPr lang="en-US" b="1" dirty="0"/>
              <a:t>GEDI L2B </a:t>
            </a:r>
            <a:r>
              <a:rPr lang="en-US" dirty="0"/>
              <a:t>- Canopy Cover &amp; Foliage Profile: Estimates of canopy cover and leaf area index (LAI)</a:t>
            </a:r>
          </a:p>
          <a:p>
            <a:pPr lvl="1"/>
            <a:r>
              <a:rPr lang="en-US" b="1" dirty="0"/>
              <a:t>GEDI L4A </a:t>
            </a:r>
            <a:r>
              <a:rPr lang="en-US" dirty="0"/>
              <a:t>- Aboveground Biomass Density (AGBD): Estimates of aboveground biomass per footprint</a:t>
            </a:r>
          </a:p>
          <a:p>
            <a:pPr lvl="1"/>
            <a:r>
              <a:rPr lang="en-US" dirty="0"/>
              <a:t>GEDI L4B - Gridded AGBD: Biomass estimates in raster format at different spatial resolutions</a:t>
            </a:r>
          </a:p>
        </p:txBody>
      </p:sp>
    </p:spTree>
    <p:extLst>
      <p:ext uri="{BB962C8B-B14F-4D97-AF65-F5344CB8AC3E}">
        <p14:creationId xmlns:p14="http://schemas.microsoft.com/office/powerpoint/2010/main" val="418345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EC34-2EA2-A661-76A6-0FA8DC62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36" y="50303"/>
            <a:ext cx="10515600" cy="1325563"/>
          </a:xfrm>
        </p:spPr>
        <p:txBody>
          <a:bodyPr/>
          <a:lstStyle/>
          <a:p>
            <a:r>
              <a:rPr lang="en-US" dirty="0"/>
              <a:t>GEDI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CA07C-98AC-F884-6654-AD1D6BE7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220"/>
          <a:stretch/>
        </p:blipFill>
        <p:spPr>
          <a:xfrm>
            <a:off x="679076" y="1375866"/>
            <a:ext cx="10945906" cy="49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5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3D7DC-F029-F53C-A138-FC6921FB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BAE8-4EA8-4B7F-B9CE-FD7519CF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36" y="50303"/>
            <a:ext cx="10515600" cy="1325563"/>
          </a:xfrm>
        </p:spPr>
        <p:txBody>
          <a:bodyPr/>
          <a:lstStyle/>
          <a:p>
            <a:r>
              <a:rPr lang="en-US" dirty="0"/>
              <a:t>GEDI variables (selected)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3281D6-2E33-4E3E-6A91-EBAB72B8B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92726"/>
              </p:ext>
            </p:extLst>
          </p:nvPr>
        </p:nvGraphicFramePr>
        <p:xfrm>
          <a:off x="365631" y="1806378"/>
          <a:ext cx="10515599" cy="3864837"/>
        </p:xfrm>
        <a:graphic>
          <a:graphicData uri="http://schemas.openxmlformats.org/drawingml/2006/table">
            <a:tbl>
              <a:tblPr/>
              <a:tblGrid>
                <a:gridCol w="2128798">
                  <a:extLst>
                    <a:ext uri="{9D8B030D-6E8A-4147-A177-3AD203B41FA5}">
                      <a16:colId xmlns:a16="http://schemas.microsoft.com/office/drawing/2014/main" val="1620258863"/>
                    </a:ext>
                  </a:extLst>
                </a:gridCol>
                <a:gridCol w="2568389">
                  <a:extLst>
                    <a:ext uri="{9D8B030D-6E8A-4147-A177-3AD203B41FA5}">
                      <a16:colId xmlns:a16="http://schemas.microsoft.com/office/drawing/2014/main" val="2621231236"/>
                    </a:ext>
                  </a:extLst>
                </a:gridCol>
                <a:gridCol w="5818412">
                  <a:extLst>
                    <a:ext uri="{9D8B030D-6E8A-4147-A177-3AD203B41FA5}">
                      <a16:colId xmlns:a16="http://schemas.microsoft.com/office/drawing/2014/main" val="13891587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Variable group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Variables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Description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86292"/>
                  </a:ext>
                </a:extLst>
              </a:tr>
              <a:tr h="2047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Site and biodiversity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Site, AA, SR, etc.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All biodiversity data and corresponding study locations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00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GEDI (ancillary)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GEDI footprint count, sensitivity, quality flags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The number of GEDI footprints within each biodiversity site, GEDI beam sensitivity for information only, quality flags (q2a, q2b, q4a)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503587"/>
                  </a:ext>
                </a:extLst>
              </a:tr>
              <a:tr h="2020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GEDI L2A RHs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GEDI RH10, 30, 50, 70, 90, 95, 98, 100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 group of GEDI Relative Height metrics.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096197"/>
                  </a:ext>
                </a:extLst>
              </a:tr>
              <a:tr h="2554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GEDI L4A 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GEDI AGBD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The standard footprint-level GEDI AGBD product.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767055"/>
                  </a:ext>
                </a:extLst>
              </a:tr>
              <a:tr h="5982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GEDI L2B (total)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Total cover, total pai, total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pavd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242424"/>
                          </a:solidFill>
                          <a:effectLst/>
                          <a:latin typeface="Aptos" panose="020B0004020202020204" pitchFamily="34" charset="0"/>
                        </a:rPr>
                        <a:t>The aggregated values of GEDI total cover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cover_total_mean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cover_total_std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), total pai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pai_total_mean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pai_total_std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), and total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pavd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pavd_total_mean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pavd_total_std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).</a:t>
                      </a:r>
                      <a:endParaRPr lang="en-US" sz="1400" b="0" i="0" u="none" strike="noStrike" dirty="0">
                        <a:solidFill>
                          <a:srgbClr val="242424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904419"/>
                  </a:ext>
                </a:extLst>
              </a:tr>
              <a:tr h="795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GEDI L2B (discrete)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Discrete cover, pai, and pavd at 5m intervals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Aggregated values of non-accumulative, discrete cover, pai, and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pavd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metrics, computed for intervals (e.g., cover_10_mean and cover_10_std represent canopy cover mean and std within 5–10m height bin).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29340"/>
                  </a:ext>
                </a:extLst>
              </a:tr>
              <a:tr h="795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GEDI L2B (Ratio and maximum height bins count)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Ratio of discrete cover, pai, and pavd; height bins count for maximum values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The ratio of discrete cover, pai, and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pavd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values and counts of height bins corresponding to the maximum canopy cover, pai, or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pavd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. For instance, cover_15_count indicates the number of GEDI footprints with the highest canopy cover in the 5–10m range.</a:t>
                      </a:r>
                    </a:p>
                  </a:txBody>
                  <a:tcPr marL="6764" marR="6764" marT="6764" marB="0" anchor="ctr">
                    <a:lnL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5837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FE606C6-9F42-FC5C-77B7-12088BC2596A}"/>
              </a:ext>
            </a:extLst>
          </p:cNvPr>
          <p:cNvSpPr txBox="1"/>
          <p:nvPr/>
        </p:nvSpPr>
        <p:spPr>
          <a:xfrm>
            <a:off x="301936" y="6007704"/>
            <a:ext cx="7179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make sure quality flags = 1 to filter out bad quality data.</a:t>
            </a:r>
          </a:p>
        </p:txBody>
      </p:sp>
    </p:spTree>
    <p:extLst>
      <p:ext uri="{BB962C8B-B14F-4D97-AF65-F5344CB8AC3E}">
        <p14:creationId xmlns:p14="http://schemas.microsoft.com/office/powerpoint/2010/main" val="318936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A227-A46A-78BD-AF45-B7542CBE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8D3E6-BC0B-97F2-1D3C-176728391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GEDI ATBDs, user guide, data dictionary.</a:t>
            </a:r>
          </a:p>
          <a:p>
            <a:r>
              <a:rPr lang="en-US" dirty="0"/>
              <a:t>Google folder link: </a:t>
            </a:r>
            <a:r>
              <a:rPr lang="en-US" dirty="0">
                <a:hlinkClick r:id="rId2"/>
              </a:rPr>
              <a:t>https://drive.google.com/drive/folders/19GHMiaqUTl-lrOSSVgTFtprwAM-_0WBO?usp=sharing</a:t>
            </a:r>
            <a:endParaRPr lang="en-US" dirty="0"/>
          </a:p>
          <a:p>
            <a:r>
              <a:rPr lang="en-US" dirty="0"/>
              <a:t>Data download and processing: </a:t>
            </a:r>
            <a:r>
              <a:rPr lang="en-US" dirty="0">
                <a:hlinkClick r:id="rId3"/>
              </a:rPr>
              <a:t>https://github.com/Shawn4889/GEDI-biodiversity/tree/main</a:t>
            </a:r>
            <a:endParaRPr lang="en-US" dirty="0"/>
          </a:p>
          <a:p>
            <a:pPr lvl="1"/>
            <a:r>
              <a:rPr lang="en-US" b="0" i="0" u="none" strike="noStrike" dirty="0">
                <a:effectLst/>
                <a:latin typeface="-apple-system"/>
              </a:rPr>
              <a:t>GEDI_download.R: download GEDI files.</a:t>
            </a:r>
          </a:p>
          <a:p>
            <a:pPr lvl="1"/>
            <a:r>
              <a:rPr lang="en-US" b="0" i="0" u="none" strike="noStrike" dirty="0">
                <a:effectLst/>
                <a:latin typeface="-apple-system"/>
              </a:rPr>
              <a:t>Basic_GEDI_Luther.py: derive GEDI L2A and L2B metrics from GEDI HDF5 raw files.</a:t>
            </a:r>
          </a:p>
          <a:p>
            <a:pPr lvl="1"/>
            <a:r>
              <a:rPr lang="en-US" b="0" i="0" u="none" strike="noStrike" dirty="0">
                <a:effectLst/>
                <a:latin typeface="-apple-system"/>
              </a:rPr>
              <a:t>Basic_GEDI_biom_Luther.py</a:t>
            </a:r>
            <a:r>
              <a:rPr lang="en-US" dirty="0">
                <a:latin typeface="-apple-system"/>
              </a:rPr>
              <a:t>: </a:t>
            </a:r>
            <a:r>
              <a:rPr lang="en-US" b="0" i="0" u="none" strike="noStrike" dirty="0">
                <a:effectLst/>
                <a:latin typeface="-apple-system"/>
              </a:rPr>
              <a:t>derive GEDI L4A </a:t>
            </a:r>
            <a:r>
              <a:rPr lang="en-US" dirty="0">
                <a:latin typeface="-apple-system"/>
              </a:rPr>
              <a:t>biomass estimates </a:t>
            </a:r>
            <a:r>
              <a:rPr lang="en-US" b="0" i="0" u="none" strike="noStrike" dirty="0">
                <a:effectLst/>
                <a:latin typeface="-apple-system"/>
              </a:rPr>
              <a:t>from GEDI HDF5 raw files.</a:t>
            </a:r>
          </a:p>
          <a:p>
            <a:pPr lvl="1"/>
            <a:r>
              <a:rPr lang="en-US" b="0" i="0" u="none" strike="noStrike" dirty="0">
                <a:effectLst/>
                <a:latin typeface="-apple-system"/>
              </a:rPr>
              <a:t>Luther_ratio.py</a:t>
            </a:r>
            <a:r>
              <a:rPr lang="en-US" dirty="0">
                <a:latin typeface="-apple-system"/>
              </a:rPr>
              <a:t>: calculate local maxima, ratio, and more from GEDI L2B metrics.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2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667</Words>
  <Application>Microsoft Office PowerPoint</Application>
  <PresentationFormat>Widescreen</PresentationFormat>
  <Paragraphs>58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GEDI data specification</vt:lpstr>
      <vt:lpstr>GEDI table</vt:lpstr>
      <vt:lpstr>GEDI variables (selected)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Xiaoxuan Li</dc:creator>
  <cp:lastModifiedBy>Xiaoxuan Li</cp:lastModifiedBy>
  <cp:revision>4</cp:revision>
  <dcterms:created xsi:type="dcterms:W3CDTF">2025-02-03T06:27:00Z</dcterms:created>
  <dcterms:modified xsi:type="dcterms:W3CDTF">2025-02-03T07:40:42Z</dcterms:modified>
</cp:coreProperties>
</file>